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FE3BA"/>
    <a:srgbClr val="F5E7CC"/>
    <a:srgbClr val="F4E6B9"/>
    <a:srgbClr val="0A7F97"/>
    <a:srgbClr val="F1E0AC"/>
    <a:srgbClr val="FAA495"/>
    <a:srgbClr val="003B46"/>
    <a:srgbClr val="E36214"/>
    <a:srgbClr val="53B1B0"/>
    <a:srgbClr val="088C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4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91" y="33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F280F-CD93-4817-A92D-57C4B3E14EDD}" type="datetimeFigureOut">
              <a:rPr lang="ru-RU" smtClean="0"/>
              <a:t>08.11.2023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B59EE-6372-4914-8F3F-7E18F8C0B26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350701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F280F-CD93-4817-A92D-57C4B3E14EDD}" type="datetimeFigureOut">
              <a:rPr lang="ru-RU" smtClean="0"/>
              <a:t>08.11.2023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B59EE-6372-4914-8F3F-7E18F8C0B26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679019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F280F-CD93-4817-A92D-57C4B3E14EDD}" type="datetimeFigureOut">
              <a:rPr lang="ru-RU" smtClean="0"/>
              <a:t>08.11.2023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B59EE-6372-4914-8F3F-7E18F8C0B26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046768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F280F-CD93-4817-A92D-57C4B3E14EDD}" type="datetimeFigureOut">
              <a:rPr lang="ru-RU" smtClean="0"/>
              <a:t>08.11.2023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B59EE-6372-4914-8F3F-7E18F8C0B26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468224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F280F-CD93-4817-A92D-57C4B3E14EDD}" type="datetimeFigureOut">
              <a:rPr lang="ru-RU" smtClean="0"/>
              <a:t>08.11.2023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B59EE-6372-4914-8F3F-7E18F8C0B26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19876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F280F-CD93-4817-A92D-57C4B3E14EDD}" type="datetimeFigureOut">
              <a:rPr lang="ru-RU" smtClean="0"/>
              <a:t>08.11.2023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B59EE-6372-4914-8F3F-7E18F8C0B26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101929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F280F-CD93-4817-A92D-57C4B3E14EDD}" type="datetimeFigureOut">
              <a:rPr lang="ru-RU" smtClean="0"/>
              <a:t>08.11.2023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B59EE-6372-4914-8F3F-7E18F8C0B26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888172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F280F-CD93-4817-A92D-57C4B3E14EDD}" type="datetimeFigureOut">
              <a:rPr lang="ru-RU" smtClean="0"/>
              <a:t>08.11.2023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B59EE-6372-4914-8F3F-7E18F8C0B26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440388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F280F-CD93-4817-A92D-57C4B3E14EDD}" type="datetimeFigureOut">
              <a:rPr lang="ru-RU" smtClean="0"/>
              <a:t>08.11.2023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B59EE-6372-4914-8F3F-7E18F8C0B26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121637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F280F-CD93-4817-A92D-57C4B3E14EDD}" type="datetimeFigureOut">
              <a:rPr lang="ru-RU" smtClean="0"/>
              <a:t>08.11.2023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B59EE-6372-4914-8F3F-7E18F8C0B26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46295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F280F-CD93-4817-A92D-57C4B3E14EDD}" type="datetimeFigureOut">
              <a:rPr lang="ru-RU" smtClean="0"/>
              <a:t>08.11.2023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B59EE-6372-4914-8F3F-7E18F8C0B26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47105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DF280F-CD93-4817-A92D-57C4B3E14EDD}" type="datetimeFigureOut">
              <a:rPr lang="ru-RU" smtClean="0"/>
              <a:t>08.11.2023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4B59EE-6372-4914-8F3F-7E18F8C0B26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461291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EB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0"/>
            <a:ext cx="9144000" cy="1769271"/>
          </a:xfrm>
        </p:spPr>
        <p:txBody>
          <a:bodyPr/>
          <a:lstStyle/>
          <a:p>
            <a:r>
              <a:rPr lang="en-US" dirty="0" smtClean="0">
                <a:solidFill>
                  <a:srgbClr val="663300"/>
                </a:solidFill>
                <a:latin typeface="Gill Sans Ultra Bold" panose="020B0A02020104020203" pitchFamily="34" charset="0"/>
              </a:rPr>
              <a:t>Picasso in your</a:t>
            </a:r>
            <a:br>
              <a:rPr lang="en-US" dirty="0" smtClean="0">
                <a:solidFill>
                  <a:srgbClr val="663300"/>
                </a:solidFill>
                <a:latin typeface="Gill Sans Ultra Bold" panose="020B0A02020104020203" pitchFamily="34" charset="0"/>
              </a:rPr>
            </a:br>
            <a:r>
              <a:rPr lang="en-US" dirty="0" smtClean="0">
                <a:solidFill>
                  <a:srgbClr val="663300"/>
                </a:solidFill>
                <a:latin typeface="Gill Sans Ultra Bold" panose="020B0A02020104020203" pitchFamily="34" charset="0"/>
              </a:rPr>
              <a:t>pocket</a:t>
            </a:r>
            <a:endParaRPr lang="ru-RU" dirty="0">
              <a:solidFill>
                <a:srgbClr val="663300"/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0364" y="1827622"/>
            <a:ext cx="4071271" cy="4071271"/>
          </a:xfrm>
          <a:prstGeom prst="rect">
            <a:avLst/>
          </a:prstGeom>
        </p:spPr>
      </p:pic>
      <p:sp>
        <p:nvSpPr>
          <p:cNvPr id="9" name="Равнобедренный треугольник 8"/>
          <p:cNvSpPr/>
          <p:nvPr/>
        </p:nvSpPr>
        <p:spPr>
          <a:xfrm>
            <a:off x="-116006" y="5957247"/>
            <a:ext cx="1235122" cy="975815"/>
          </a:xfrm>
          <a:prstGeom prst="triangle">
            <a:avLst/>
          </a:prstGeom>
          <a:solidFill>
            <a:srgbClr val="FDCA23"/>
          </a:solidFill>
          <a:ln>
            <a:solidFill>
              <a:srgbClr val="FDCA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Равнобедренный треугольник 9"/>
          <p:cNvSpPr/>
          <p:nvPr/>
        </p:nvSpPr>
        <p:spPr>
          <a:xfrm rot="2607097">
            <a:off x="19604" y="5300463"/>
            <a:ext cx="578747" cy="1449074"/>
          </a:xfrm>
          <a:prstGeom prst="triangle">
            <a:avLst/>
          </a:prstGeom>
          <a:solidFill>
            <a:srgbClr val="EA6243"/>
          </a:solidFill>
          <a:ln>
            <a:solidFill>
              <a:srgbClr val="EA62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рямоугольник с двумя усеченными соседними углами 10"/>
          <p:cNvSpPr/>
          <p:nvPr/>
        </p:nvSpPr>
        <p:spPr>
          <a:xfrm rot="3478731">
            <a:off x="891327" y="6243222"/>
            <a:ext cx="1148812" cy="855893"/>
          </a:xfrm>
          <a:prstGeom prst="snip2SameRect">
            <a:avLst/>
          </a:prstGeom>
          <a:solidFill>
            <a:srgbClr val="84370A"/>
          </a:solidFill>
          <a:ln>
            <a:solidFill>
              <a:srgbClr val="84370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Равнобедренный треугольник 11"/>
          <p:cNvSpPr/>
          <p:nvPr/>
        </p:nvSpPr>
        <p:spPr>
          <a:xfrm rot="5638276">
            <a:off x="-1207270" y="1125843"/>
            <a:ext cx="2869245" cy="656111"/>
          </a:xfrm>
          <a:prstGeom prst="triangle">
            <a:avLst>
              <a:gd name="adj" fmla="val 45620"/>
            </a:avLst>
          </a:prstGeom>
          <a:solidFill>
            <a:srgbClr val="8EBEDC"/>
          </a:solidFill>
          <a:ln>
            <a:solidFill>
              <a:srgbClr val="8EBE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Равнобедренный треугольник 13"/>
          <p:cNvSpPr/>
          <p:nvPr/>
        </p:nvSpPr>
        <p:spPr>
          <a:xfrm rot="1895078">
            <a:off x="-382380" y="5249741"/>
            <a:ext cx="713803" cy="730788"/>
          </a:xfrm>
          <a:prstGeom prst="triangle">
            <a:avLst/>
          </a:prstGeom>
          <a:solidFill>
            <a:srgbClr val="0A7F97"/>
          </a:solidFill>
          <a:ln>
            <a:solidFill>
              <a:srgbClr val="0A7F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Равнобедренный треугольник 14"/>
          <p:cNvSpPr/>
          <p:nvPr/>
        </p:nvSpPr>
        <p:spPr>
          <a:xfrm rot="4072342">
            <a:off x="-393640" y="449933"/>
            <a:ext cx="1737996" cy="421105"/>
          </a:xfrm>
          <a:prstGeom prst="triangle">
            <a:avLst>
              <a:gd name="adj" fmla="val 74281"/>
            </a:avLst>
          </a:prstGeom>
          <a:solidFill>
            <a:srgbClr val="EDA200"/>
          </a:solidFill>
          <a:ln>
            <a:solidFill>
              <a:srgbClr val="EDA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Блок-схема: данные 15"/>
          <p:cNvSpPr/>
          <p:nvPr/>
        </p:nvSpPr>
        <p:spPr>
          <a:xfrm rot="2914576">
            <a:off x="-178642" y="74115"/>
            <a:ext cx="1791936" cy="602170"/>
          </a:xfrm>
          <a:prstGeom prst="flowChartInputOutput">
            <a:avLst/>
          </a:prstGeom>
          <a:solidFill>
            <a:srgbClr val="A02E0F"/>
          </a:solidFill>
          <a:ln>
            <a:solidFill>
              <a:srgbClr val="A02E0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Равнобедренный треугольник 16"/>
          <p:cNvSpPr/>
          <p:nvPr/>
        </p:nvSpPr>
        <p:spPr>
          <a:xfrm rot="2978255">
            <a:off x="779595" y="-128771"/>
            <a:ext cx="894066" cy="499362"/>
          </a:xfrm>
          <a:prstGeom prst="triangle">
            <a:avLst>
              <a:gd name="adj" fmla="val 56158"/>
            </a:avLst>
          </a:prstGeom>
          <a:solidFill>
            <a:srgbClr val="0A7F97"/>
          </a:solidFill>
          <a:ln>
            <a:solidFill>
              <a:srgbClr val="0A7F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Равнобедренный треугольник 17"/>
          <p:cNvSpPr/>
          <p:nvPr/>
        </p:nvSpPr>
        <p:spPr>
          <a:xfrm rot="19336221">
            <a:off x="1088850" y="-328413"/>
            <a:ext cx="894066" cy="499362"/>
          </a:xfrm>
          <a:prstGeom prst="triangle">
            <a:avLst>
              <a:gd name="adj" fmla="val 56158"/>
            </a:avLst>
          </a:prstGeom>
          <a:solidFill>
            <a:srgbClr val="0A7F97"/>
          </a:solidFill>
          <a:ln>
            <a:solidFill>
              <a:srgbClr val="0A7F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Равнобедренный треугольник 18"/>
          <p:cNvSpPr/>
          <p:nvPr/>
        </p:nvSpPr>
        <p:spPr>
          <a:xfrm rot="20747102">
            <a:off x="-230333" y="2246123"/>
            <a:ext cx="578747" cy="1449074"/>
          </a:xfrm>
          <a:prstGeom prst="triangle">
            <a:avLst/>
          </a:prstGeom>
          <a:solidFill>
            <a:srgbClr val="EA6243"/>
          </a:solidFill>
          <a:ln>
            <a:solidFill>
              <a:srgbClr val="EA62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Прямоугольник с двумя усеченными соседними углами 19"/>
          <p:cNvSpPr/>
          <p:nvPr/>
        </p:nvSpPr>
        <p:spPr>
          <a:xfrm rot="14407935">
            <a:off x="-704131" y="3675954"/>
            <a:ext cx="1009716" cy="855893"/>
          </a:xfrm>
          <a:prstGeom prst="snip2SameRect">
            <a:avLst/>
          </a:prstGeom>
          <a:solidFill>
            <a:srgbClr val="F5BDA6"/>
          </a:solidFill>
          <a:ln>
            <a:solidFill>
              <a:srgbClr val="F5BD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Равнобедренный треугольник 20"/>
          <p:cNvSpPr/>
          <p:nvPr/>
        </p:nvSpPr>
        <p:spPr>
          <a:xfrm rot="17435452">
            <a:off x="-81881" y="3555060"/>
            <a:ext cx="713803" cy="434183"/>
          </a:xfrm>
          <a:prstGeom prst="triangle">
            <a:avLst/>
          </a:prstGeom>
          <a:solidFill>
            <a:srgbClr val="0A7F97"/>
          </a:solidFill>
          <a:ln>
            <a:solidFill>
              <a:srgbClr val="0A7F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Равнобедренный треугольник 21"/>
          <p:cNvSpPr/>
          <p:nvPr/>
        </p:nvSpPr>
        <p:spPr>
          <a:xfrm rot="5239590">
            <a:off x="-773580" y="4583196"/>
            <a:ext cx="1819304" cy="526315"/>
          </a:xfrm>
          <a:prstGeom prst="triangle">
            <a:avLst>
              <a:gd name="adj" fmla="val 54887"/>
            </a:avLst>
          </a:prstGeom>
          <a:solidFill>
            <a:srgbClr val="8EBEDC"/>
          </a:solidFill>
          <a:ln>
            <a:solidFill>
              <a:srgbClr val="8EBE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Равнобедренный треугольник 22"/>
          <p:cNvSpPr/>
          <p:nvPr/>
        </p:nvSpPr>
        <p:spPr>
          <a:xfrm rot="2978255">
            <a:off x="11589485" y="6280946"/>
            <a:ext cx="894066" cy="499362"/>
          </a:xfrm>
          <a:prstGeom prst="triangle">
            <a:avLst>
              <a:gd name="adj" fmla="val 56158"/>
            </a:avLst>
          </a:prstGeom>
          <a:solidFill>
            <a:srgbClr val="0A7F97"/>
          </a:solidFill>
          <a:ln>
            <a:solidFill>
              <a:srgbClr val="0A7F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Прямоугольник с двумя усеченными соседними углами 23"/>
          <p:cNvSpPr/>
          <p:nvPr/>
        </p:nvSpPr>
        <p:spPr>
          <a:xfrm rot="3965965">
            <a:off x="11785362" y="5771379"/>
            <a:ext cx="813277" cy="429855"/>
          </a:xfrm>
          <a:prstGeom prst="snip2SameRect">
            <a:avLst/>
          </a:prstGeom>
          <a:solidFill>
            <a:srgbClr val="F5BDA6"/>
          </a:solidFill>
          <a:ln>
            <a:solidFill>
              <a:srgbClr val="F5BD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Равнобедренный треугольник 24"/>
          <p:cNvSpPr/>
          <p:nvPr/>
        </p:nvSpPr>
        <p:spPr>
          <a:xfrm rot="5683914">
            <a:off x="11124566" y="6068773"/>
            <a:ext cx="578747" cy="1449074"/>
          </a:xfrm>
          <a:prstGeom prst="triangle">
            <a:avLst/>
          </a:prstGeom>
          <a:solidFill>
            <a:srgbClr val="EA6243"/>
          </a:solidFill>
          <a:ln>
            <a:solidFill>
              <a:srgbClr val="EA62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Равнобедренный треугольник 25"/>
          <p:cNvSpPr/>
          <p:nvPr/>
        </p:nvSpPr>
        <p:spPr>
          <a:xfrm rot="8704471">
            <a:off x="11312449" y="4637623"/>
            <a:ext cx="1984775" cy="841789"/>
          </a:xfrm>
          <a:prstGeom prst="triangle">
            <a:avLst>
              <a:gd name="adj" fmla="val 74281"/>
            </a:avLst>
          </a:prstGeom>
          <a:solidFill>
            <a:srgbClr val="EDA200"/>
          </a:solidFill>
          <a:ln>
            <a:solidFill>
              <a:srgbClr val="EDA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Равнобедренный треугольник 26"/>
          <p:cNvSpPr/>
          <p:nvPr/>
        </p:nvSpPr>
        <p:spPr>
          <a:xfrm rot="5239590">
            <a:off x="11395183" y="3773598"/>
            <a:ext cx="1819304" cy="526315"/>
          </a:xfrm>
          <a:prstGeom prst="triangle">
            <a:avLst>
              <a:gd name="adj" fmla="val 54887"/>
            </a:avLst>
          </a:prstGeom>
          <a:solidFill>
            <a:srgbClr val="8EBEDC"/>
          </a:solidFill>
          <a:ln>
            <a:solidFill>
              <a:srgbClr val="8EBE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Равнобедренный треугольник 27"/>
          <p:cNvSpPr/>
          <p:nvPr/>
        </p:nvSpPr>
        <p:spPr>
          <a:xfrm rot="1186126">
            <a:off x="11613303" y="2464982"/>
            <a:ext cx="821249" cy="1449074"/>
          </a:xfrm>
          <a:prstGeom prst="triangle">
            <a:avLst/>
          </a:prstGeom>
          <a:solidFill>
            <a:srgbClr val="EA6243"/>
          </a:solidFill>
          <a:ln>
            <a:solidFill>
              <a:srgbClr val="EA62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Прямоугольник с двумя усеченными соседними углами 28"/>
          <p:cNvSpPr/>
          <p:nvPr/>
        </p:nvSpPr>
        <p:spPr>
          <a:xfrm rot="3478731">
            <a:off x="11506936" y="1873335"/>
            <a:ext cx="1148812" cy="855893"/>
          </a:xfrm>
          <a:prstGeom prst="snip2SameRect">
            <a:avLst/>
          </a:prstGeom>
          <a:solidFill>
            <a:srgbClr val="84370A"/>
          </a:solidFill>
          <a:ln>
            <a:solidFill>
              <a:srgbClr val="84370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Равнобедренный треугольник 29"/>
          <p:cNvSpPr/>
          <p:nvPr/>
        </p:nvSpPr>
        <p:spPr>
          <a:xfrm rot="17435452">
            <a:off x="11398210" y="2698000"/>
            <a:ext cx="713803" cy="434183"/>
          </a:xfrm>
          <a:prstGeom prst="triangle">
            <a:avLst/>
          </a:prstGeom>
          <a:solidFill>
            <a:srgbClr val="0A7F97"/>
          </a:solidFill>
          <a:ln>
            <a:solidFill>
              <a:srgbClr val="0A7F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Равнобедренный треугольник 30"/>
          <p:cNvSpPr/>
          <p:nvPr/>
        </p:nvSpPr>
        <p:spPr>
          <a:xfrm rot="16200000">
            <a:off x="11332885" y="941134"/>
            <a:ext cx="1249080" cy="619608"/>
          </a:xfrm>
          <a:prstGeom prst="triangle">
            <a:avLst>
              <a:gd name="adj" fmla="val 50680"/>
            </a:avLst>
          </a:prstGeom>
          <a:solidFill>
            <a:srgbClr val="0A7F97"/>
          </a:solidFill>
          <a:ln>
            <a:solidFill>
              <a:srgbClr val="0A7F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Равнобедренный треугольник 31"/>
          <p:cNvSpPr/>
          <p:nvPr/>
        </p:nvSpPr>
        <p:spPr>
          <a:xfrm rot="5400000">
            <a:off x="10980527" y="-720864"/>
            <a:ext cx="975381" cy="1449074"/>
          </a:xfrm>
          <a:prstGeom prst="triangle">
            <a:avLst/>
          </a:prstGeom>
          <a:solidFill>
            <a:srgbClr val="EA6243"/>
          </a:solidFill>
          <a:ln>
            <a:solidFill>
              <a:srgbClr val="EA62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3" name="Равнобедренный треугольник 32"/>
          <p:cNvSpPr/>
          <p:nvPr/>
        </p:nvSpPr>
        <p:spPr>
          <a:xfrm rot="4072342">
            <a:off x="11454626" y="-361056"/>
            <a:ext cx="1410505" cy="1353463"/>
          </a:xfrm>
          <a:prstGeom prst="triangle">
            <a:avLst>
              <a:gd name="adj" fmla="val 46862"/>
            </a:avLst>
          </a:prstGeom>
          <a:solidFill>
            <a:srgbClr val="EDA200"/>
          </a:solidFill>
          <a:ln>
            <a:solidFill>
              <a:srgbClr val="EDA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" name="Подзаголовок 2"/>
          <p:cNvSpPr txBox="1">
            <a:spLocks/>
          </p:cNvSpPr>
          <p:nvPr/>
        </p:nvSpPr>
        <p:spPr>
          <a:xfrm>
            <a:off x="1676400" y="6109645"/>
            <a:ext cx="9144000" cy="7515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3200" dirty="0" smtClean="0">
                <a:solidFill>
                  <a:srgbClr val="006666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Автор проекта: Перминова Ульяна</a:t>
            </a:r>
            <a:endParaRPr lang="ru-RU" sz="3200" dirty="0">
              <a:solidFill>
                <a:srgbClr val="006666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70641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E5B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5500048" y="184244"/>
            <a:ext cx="6637361" cy="6544101"/>
          </a:xfrm>
        </p:spPr>
        <p:txBody>
          <a:bodyPr>
            <a:normAutofit/>
          </a:bodyPr>
          <a:lstStyle/>
          <a:p>
            <a:r>
              <a:rPr lang="ru-RU" sz="3200" dirty="0" smtClean="0">
                <a:solidFill>
                  <a:srgbClr val="0A7F97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Тема проекта</a:t>
            </a:r>
            <a:r>
              <a:rPr lang="en-US" sz="3200" dirty="0" smtClean="0">
                <a:solidFill>
                  <a:srgbClr val="0A7F97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:</a:t>
            </a:r>
            <a:r>
              <a:rPr lang="en-US" sz="3200" dirty="0" smtClean="0">
                <a:solidFill>
                  <a:srgbClr val="006666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ru-RU" sz="3200" dirty="0" smtClean="0">
                <a:solidFill>
                  <a:srgbClr val="006666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endParaRPr lang="en-US" sz="3200" dirty="0" smtClean="0">
              <a:solidFill>
                <a:srgbClr val="006666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r>
              <a:rPr lang="ru-RU" dirty="0" smtClean="0">
                <a:solidFill>
                  <a:srgbClr val="006666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создание приложения для рисования на основе </a:t>
            </a:r>
            <a:r>
              <a:rPr lang="en-US" dirty="0" err="1" smtClean="0">
                <a:solidFill>
                  <a:srgbClr val="006666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PyQt</a:t>
            </a:r>
            <a:endParaRPr lang="en-US" dirty="0" smtClean="0">
              <a:solidFill>
                <a:srgbClr val="006666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r>
              <a:rPr lang="ru-RU" sz="3200" dirty="0" smtClean="0">
                <a:solidFill>
                  <a:srgbClr val="0A7F97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Цель</a:t>
            </a:r>
            <a:r>
              <a:rPr lang="en-US" sz="3200" dirty="0" smtClean="0">
                <a:solidFill>
                  <a:srgbClr val="0A7F97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:</a:t>
            </a:r>
            <a:r>
              <a:rPr lang="en-US" sz="3200" dirty="0" smtClean="0">
                <a:solidFill>
                  <a:srgbClr val="006666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</a:p>
          <a:p>
            <a:r>
              <a:rPr lang="ru-RU" dirty="0" smtClean="0">
                <a:solidFill>
                  <a:srgbClr val="006666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разработка и создание приложения с системой регистрации и функционалом для рисования</a:t>
            </a:r>
          </a:p>
          <a:p>
            <a:r>
              <a:rPr lang="ru-RU" sz="3200" dirty="0" smtClean="0">
                <a:solidFill>
                  <a:srgbClr val="0A7F97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Задачи</a:t>
            </a:r>
            <a:r>
              <a:rPr lang="en-US" sz="3200" dirty="0" smtClean="0">
                <a:solidFill>
                  <a:srgbClr val="0A7F97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:</a:t>
            </a:r>
            <a:r>
              <a:rPr lang="ru-RU" sz="3200" dirty="0" smtClean="0">
                <a:solidFill>
                  <a:srgbClr val="006666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endParaRPr lang="en-US" sz="3200" dirty="0" smtClean="0">
              <a:solidFill>
                <a:srgbClr val="006666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r>
              <a:rPr lang="ru-RU" dirty="0" smtClean="0">
                <a:solidFill>
                  <a:srgbClr val="006666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-разработка и создание интерфейса программы</a:t>
            </a:r>
          </a:p>
          <a:p>
            <a:r>
              <a:rPr lang="ru-RU" dirty="0" smtClean="0">
                <a:solidFill>
                  <a:srgbClr val="006666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-</a:t>
            </a:r>
            <a:r>
              <a:rPr lang="ru-RU" dirty="0" smtClean="0">
                <a:solidFill>
                  <a:srgbClr val="006666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разработка и создание функционала программы</a:t>
            </a:r>
          </a:p>
          <a:p>
            <a:r>
              <a:rPr lang="en-US" dirty="0" smtClean="0">
                <a:solidFill>
                  <a:srgbClr val="006666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-</a:t>
            </a:r>
            <a:r>
              <a:rPr lang="ru-RU" dirty="0" smtClean="0">
                <a:solidFill>
                  <a:srgbClr val="006666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использование функционала базы данных </a:t>
            </a:r>
          </a:p>
          <a:p>
            <a:r>
              <a:rPr lang="ru-RU" dirty="0" smtClean="0">
                <a:solidFill>
                  <a:srgbClr val="006666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-использование возможностей </a:t>
            </a:r>
            <a:r>
              <a:rPr lang="en-US" dirty="0" err="1" smtClean="0">
                <a:solidFill>
                  <a:srgbClr val="006666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PyQt</a:t>
            </a:r>
            <a:endParaRPr lang="en-US" dirty="0" smtClean="0">
              <a:solidFill>
                <a:srgbClr val="006666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653" y="934870"/>
            <a:ext cx="5370395" cy="5370395"/>
          </a:xfrm>
          <a:prstGeom prst="rect">
            <a:avLst/>
          </a:prstGeom>
        </p:spPr>
      </p:pic>
      <p:sp>
        <p:nvSpPr>
          <p:cNvPr id="13" name="Равнобедренный треугольник 12"/>
          <p:cNvSpPr/>
          <p:nvPr/>
        </p:nvSpPr>
        <p:spPr>
          <a:xfrm rot="6872431">
            <a:off x="-109055" y="-175689"/>
            <a:ext cx="936892" cy="869993"/>
          </a:xfrm>
          <a:prstGeom prst="triangle">
            <a:avLst/>
          </a:prstGeom>
          <a:solidFill>
            <a:srgbClr val="E36214"/>
          </a:solidFill>
          <a:ln>
            <a:solidFill>
              <a:srgbClr val="E3621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7" name="Равнобедренный треугольник 46"/>
          <p:cNvSpPr/>
          <p:nvPr/>
        </p:nvSpPr>
        <p:spPr>
          <a:xfrm rot="2801421">
            <a:off x="545465" y="-379746"/>
            <a:ext cx="830762" cy="869993"/>
          </a:xfrm>
          <a:prstGeom prst="triangle">
            <a:avLst/>
          </a:prstGeom>
          <a:solidFill>
            <a:srgbClr val="A12446"/>
          </a:solidFill>
          <a:ln>
            <a:solidFill>
              <a:srgbClr val="A124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8" name="Равнобедренный треугольник 47"/>
          <p:cNvSpPr/>
          <p:nvPr/>
        </p:nvSpPr>
        <p:spPr>
          <a:xfrm rot="10800000">
            <a:off x="1048013" y="0"/>
            <a:ext cx="2093103" cy="340385"/>
          </a:xfrm>
          <a:prstGeom prst="triangle">
            <a:avLst>
              <a:gd name="adj" fmla="val 65607"/>
            </a:avLst>
          </a:prstGeom>
          <a:solidFill>
            <a:srgbClr val="088C91"/>
          </a:solidFill>
          <a:ln>
            <a:solidFill>
              <a:srgbClr val="088C9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9" name="Равнобедренный треугольник 48"/>
          <p:cNvSpPr/>
          <p:nvPr/>
        </p:nvSpPr>
        <p:spPr>
          <a:xfrm>
            <a:off x="-230875" y="6517615"/>
            <a:ext cx="2093103" cy="340385"/>
          </a:xfrm>
          <a:prstGeom prst="triangle">
            <a:avLst>
              <a:gd name="adj" fmla="val 65607"/>
            </a:avLst>
          </a:prstGeom>
          <a:solidFill>
            <a:srgbClr val="088C91"/>
          </a:solidFill>
          <a:ln>
            <a:solidFill>
              <a:srgbClr val="088C9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0" name="Равнобедренный треугольник 49"/>
          <p:cNvSpPr/>
          <p:nvPr/>
        </p:nvSpPr>
        <p:spPr>
          <a:xfrm rot="2801421">
            <a:off x="1748377" y="6293348"/>
            <a:ext cx="830762" cy="869993"/>
          </a:xfrm>
          <a:prstGeom prst="triangle">
            <a:avLst/>
          </a:prstGeom>
          <a:solidFill>
            <a:srgbClr val="A12446"/>
          </a:solidFill>
          <a:ln>
            <a:solidFill>
              <a:srgbClr val="A124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1" name="Равнобедренный треугольник 50"/>
          <p:cNvSpPr/>
          <p:nvPr/>
        </p:nvSpPr>
        <p:spPr>
          <a:xfrm rot="536349">
            <a:off x="2132514" y="6346433"/>
            <a:ext cx="2485576" cy="682748"/>
          </a:xfrm>
          <a:prstGeom prst="triangle">
            <a:avLst>
              <a:gd name="adj" fmla="val 72999"/>
            </a:avLst>
          </a:prstGeom>
          <a:solidFill>
            <a:srgbClr val="53B1B0"/>
          </a:solidFill>
          <a:ln>
            <a:solidFill>
              <a:srgbClr val="53B1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2" name="Равнобедренный треугольник 51"/>
          <p:cNvSpPr/>
          <p:nvPr/>
        </p:nvSpPr>
        <p:spPr>
          <a:xfrm rot="2801421">
            <a:off x="11533339" y="-306827"/>
            <a:ext cx="1208142" cy="869993"/>
          </a:xfrm>
          <a:prstGeom prst="triangle">
            <a:avLst/>
          </a:prstGeom>
          <a:solidFill>
            <a:srgbClr val="E36214"/>
          </a:solidFill>
          <a:ln>
            <a:solidFill>
              <a:srgbClr val="E3621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3" name="Равнобедренный треугольник 52"/>
          <p:cNvSpPr/>
          <p:nvPr/>
        </p:nvSpPr>
        <p:spPr>
          <a:xfrm rot="17808632">
            <a:off x="11463150" y="6293347"/>
            <a:ext cx="1208142" cy="869993"/>
          </a:xfrm>
          <a:prstGeom prst="triangle">
            <a:avLst/>
          </a:prstGeom>
          <a:solidFill>
            <a:srgbClr val="FAA495"/>
          </a:solidFill>
          <a:ln>
            <a:solidFill>
              <a:srgbClr val="FAA4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4" name="Равнобедренный треугольник 53"/>
          <p:cNvSpPr/>
          <p:nvPr/>
        </p:nvSpPr>
        <p:spPr>
          <a:xfrm rot="456501">
            <a:off x="2620909" y="-656551"/>
            <a:ext cx="1824431" cy="849814"/>
          </a:xfrm>
          <a:prstGeom prst="triangle">
            <a:avLst/>
          </a:prstGeom>
          <a:solidFill>
            <a:srgbClr val="FAA495"/>
          </a:solidFill>
          <a:ln>
            <a:solidFill>
              <a:srgbClr val="FAA4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525162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0A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Заголовок 1"/>
          <p:cNvSpPr>
            <a:spLocks noGrp="1"/>
          </p:cNvSpPr>
          <p:nvPr>
            <p:ph type="ctrTitle"/>
          </p:nvPr>
        </p:nvSpPr>
        <p:spPr>
          <a:xfrm>
            <a:off x="3639383" y="0"/>
            <a:ext cx="4891901" cy="1352616"/>
          </a:xfrm>
        </p:spPr>
        <p:txBody>
          <a:bodyPr>
            <a:normAutofit/>
          </a:bodyPr>
          <a:lstStyle/>
          <a:p>
            <a:r>
              <a:rPr lang="ru-RU" sz="4400" dirty="0" smtClean="0">
                <a:solidFill>
                  <a:srgbClr val="66330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Основные окна приложения</a:t>
            </a:r>
            <a:r>
              <a:rPr lang="en-US" sz="4400" dirty="0" smtClean="0">
                <a:solidFill>
                  <a:srgbClr val="66330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:</a:t>
            </a:r>
            <a:endParaRPr lang="ru-RU" sz="4400" dirty="0">
              <a:solidFill>
                <a:srgbClr val="663300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6498" y="1350835"/>
            <a:ext cx="5754840" cy="3729394"/>
          </a:xfrm>
          <a:prstGeom prst="rect">
            <a:avLst/>
          </a:prstGeom>
        </p:spPr>
      </p:pic>
      <p:pic>
        <p:nvPicPr>
          <p:cNvPr id="38" name="Рисунок 3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60" y="1350835"/>
            <a:ext cx="4931390" cy="4737514"/>
          </a:xfrm>
          <a:prstGeom prst="rect">
            <a:avLst/>
          </a:prstGeom>
        </p:spPr>
      </p:pic>
      <p:pic>
        <p:nvPicPr>
          <p:cNvPr id="39" name="Рисунок 3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2433" y="5282982"/>
            <a:ext cx="4637945" cy="339896"/>
          </a:xfrm>
          <a:prstGeom prst="rect">
            <a:avLst/>
          </a:prstGeom>
        </p:spPr>
      </p:pic>
      <p:pic>
        <p:nvPicPr>
          <p:cNvPr id="40" name="Рисунок 3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734" y="6278470"/>
            <a:ext cx="4370645" cy="333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4980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E6B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Заголовок 1"/>
          <p:cNvSpPr>
            <a:spLocks noGrp="1"/>
          </p:cNvSpPr>
          <p:nvPr>
            <p:ph type="ctrTitle"/>
          </p:nvPr>
        </p:nvSpPr>
        <p:spPr>
          <a:xfrm>
            <a:off x="3639383" y="0"/>
            <a:ext cx="4891901" cy="1352616"/>
          </a:xfrm>
        </p:spPr>
        <p:txBody>
          <a:bodyPr>
            <a:normAutofit/>
          </a:bodyPr>
          <a:lstStyle/>
          <a:p>
            <a:r>
              <a:rPr lang="ru-RU" sz="4400" dirty="0" smtClean="0">
                <a:solidFill>
                  <a:srgbClr val="66330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Основные окна приложения</a:t>
            </a:r>
            <a:r>
              <a:rPr lang="en-US" sz="4400" dirty="0" smtClean="0">
                <a:solidFill>
                  <a:srgbClr val="66330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:</a:t>
            </a:r>
            <a:endParaRPr lang="ru-RU" sz="4400" dirty="0">
              <a:solidFill>
                <a:srgbClr val="663300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250" y="1588839"/>
            <a:ext cx="5706197" cy="3617781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2140" y="1588839"/>
            <a:ext cx="5653983" cy="3617781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224" y="5505383"/>
            <a:ext cx="4196160" cy="400827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5380" y="5505383"/>
            <a:ext cx="4508468" cy="382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3466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E7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Заголовок 1"/>
          <p:cNvSpPr>
            <a:spLocks noGrp="1"/>
          </p:cNvSpPr>
          <p:nvPr>
            <p:ph type="ctrTitle"/>
          </p:nvPr>
        </p:nvSpPr>
        <p:spPr>
          <a:xfrm>
            <a:off x="3564320" y="75063"/>
            <a:ext cx="5456850" cy="779409"/>
          </a:xfrm>
        </p:spPr>
        <p:txBody>
          <a:bodyPr>
            <a:noAutofit/>
          </a:bodyPr>
          <a:lstStyle/>
          <a:p>
            <a:r>
              <a:rPr lang="ru-RU" dirty="0" smtClean="0">
                <a:solidFill>
                  <a:srgbClr val="66330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База данных</a:t>
            </a:r>
            <a:endParaRPr lang="ru-RU" dirty="0">
              <a:solidFill>
                <a:srgbClr val="663300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225" y="1119578"/>
            <a:ext cx="7941993" cy="1657742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738" y="3042426"/>
            <a:ext cx="6253710" cy="1239474"/>
          </a:xfrm>
          <a:prstGeom prst="rect">
            <a:avLst/>
          </a:prstGeom>
        </p:spPr>
      </p:pic>
      <p:sp>
        <p:nvSpPr>
          <p:cNvPr id="10" name="Подзаголовок 2"/>
          <p:cNvSpPr txBox="1">
            <a:spLocks/>
          </p:cNvSpPr>
          <p:nvPr/>
        </p:nvSpPr>
        <p:spPr>
          <a:xfrm>
            <a:off x="1137313" y="4983705"/>
            <a:ext cx="9144000" cy="751598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3200" dirty="0" smtClean="0">
                <a:solidFill>
                  <a:srgbClr val="006666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Метод шифрования</a:t>
            </a:r>
            <a:r>
              <a:rPr lang="en-US" sz="3200" dirty="0" smtClean="0">
                <a:solidFill>
                  <a:srgbClr val="006666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ru-RU" sz="3200" dirty="0" smtClean="0">
                <a:solidFill>
                  <a:srgbClr val="006666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паролей - 128 битный алгоритм хеширования – </a:t>
            </a:r>
            <a:r>
              <a:rPr lang="en-US" sz="3200" dirty="0" smtClean="0">
                <a:solidFill>
                  <a:srgbClr val="006666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MD5, </a:t>
            </a:r>
            <a:r>
              <a:rPr lang="ru-RU" sz="3200" dirty="0" smtClean="0">
                <a:solidFill>
                  <a:srgbClr val="006666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библиотека </a:t>
            </a:r>
            <a:r>
              <a:rPr lang="en-US" sz="3200" dirty="0" err="1" smtClean="0">
                <a:solidFill>
                  <a:srgbClr val="006666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hashlib</a:t>
            </a:r>
            <a:endParaRPr lang="ru-RU" sz="3200" dirty="0">
              <a:solidFill>
                <a:srgbClr val="006666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70771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3B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Заголовок 1"/>
          <p:cNvSpPr>
            <a:spLocks noGrp="1"/>
          </p:cNvSpPr>
          <p:nvPr>
            <p:ph type="ctrTitle"/>
          </p:nvPr>
        </p:nvSpPr>
        <p:spPr>
          <a:xfrm>
            <a:off x="3431264" y="293427"/>
            <a:ext cx="6384898" cy="779409"/>
          </a:xfrm>
        </p:spPr>
        <p:txBody>
          <a:bodyPr>
            <a:noAutofit/>
          </a:bodyPr>
          <a:lstStyle/>
          <a:p>
            <a:r>
              <a:rPr lang="ru-RU" sz="7200" dirty="0" smtClean="0">
                <a:solidFill>
                  <a:srgbClr val="66330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Заключение:</a:t>
            </a:r>
            <a:endParaRPr lang="ru-RU" sz="7200" dirty="0">
              <a:solidFill>
                <a:srgbClr val="663300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8" name="Подзаголовок 2"/>
          <p:cNvSpPr txBox="1">
            <a:spLocks/>
          </p:cNvSpPr>
          <p:nvPr/>
        </p:nvSpPr>
        <p:spPr>
          <a:xfrm>
            <a:off x="2222310" y="1965277"/>
            <a:ext cx="9144000" cy="394420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Tx/>
              <a:buChar char="-"/>
            </a:pPr>
            <a:r>
              <a:rPr lang="ru-RU" sz="5200" dirty="0" smtClean="0">
                <a:solidFill>
                  <a:srgbClr val="006666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Удалось реализовать намеченные цели</a:t>
            </a:r>
          </a:p>
          <a:p>
            <a:pPr marL="457200" indent="-457200" algn="l">
              <a:buFontTx/>
              <a:buChar char="-"/>
            </a:pPr>
            <a:r>
              <a:rPr lang="ru-RU" sz="5200" dirty="0" smtClean="0">
                <a:solidFill>
                  <a:srgbClr val="006666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Планируется расширение функционала</a:t>
            </a:r>
          </a:p>
          <a:p>
            <a:pPr marL="457200" indent="-457200" algn="l">
              <a:buFontTx/>
              <a:buChar char="-"/>
            </a:pPr>
            <a:r>
              <a:rPr lang="ru-RU" sz="5200" dirty="0" smtClean="0">
                <a:solidFill>
                  <a:srgbClr val="006666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Планируется запрашивать у пользователя почту </a:t>
            </a:r>
          </a:p>
          <a:p>
            <a:pPr marL="457200" indent="-457200">
              <a:buFontTx/>
              <a:buChar char="-"/>
            </a:pPr>
            <a:endParaRPr lang="ru-RU" sz="3200" dirty="0">
              <a:solidFill>
                <a:srgbClr val="006666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4151093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190</TotalTime>
  <Words>91</Words>
  <Application>Microsoft Office PowerPoint</Application>
  <PresentationFormat>Широкоэкранный</PresentationFormat>
  <Paragraphs>19</Paragraphs>
  <Slides>6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</vt:i4>
      </vt:variant>
    </vt:vector>
  </HeadingPairs>
  <TitlesOfParts>
    <vt:vector size="12" baseType="lpstr">
      <vt:lpstr>Arial</vt:lpstr>
      <vt:lpstr>Calibri</vt:lpstr>
      <vt:lpstr>Calibri Light</vt:lpstr>
      <vt:lpstr>Gill Sans Ultra Bold</vt:lpstr>
      <vt:lpstr>Segoe UI Black</vt:lpstr>
      <vt:lpstr>Тема Office</vt:lpstr>
      <vt:lpstr>Picasso in your pocket</vt:lpstr>
      <vt:lpstr>Презентация PowerPoint</vt:lpstr>
      <vt:lpstr>Основные окна приложения:</vt:lpstr>
      <vt:lpstr>Основные окна приложения:</vt:lpstr>
      <vt:lpstr>База данных</vt:lpstr>
      <vt:lpstr>Заключение: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Picasso in your pocket</dc:title>
  <dc:creator>user</dc:creator>
  <cp:lastModifiedBy>user</cp:lastModifiedBy>
  <cp:revision>12</cp:revision>
  <dcterms:created xsi:type="dcterms:W3CDTF">2023-11-08T17:42:05Z</dcterms:created>
  <dcterms:modified xsi:type="dcterms:W3CDTF">2023-11-08T20:52:41Z</dcterms:modified>
</cp:coreProperties>
</file>